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DM Sans" pitchFamily="2" charset="0"/>
      <p:regular r:id="rId14"/>
      <p:bold r:id="rId15"/>
    </p:embeddedFont>
    <p:embeddedFont>
      <p:font typeface="Libre Baskerville" panose="02000000000000000000" pitchFamily="2" charset="0"/>
      <p:regular r:id="rId16"/>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620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486400" y="2626822"/>
            <a:ext cx="9144000" cy="1612669"/>
          </a:xfrm>
          <a:prstGeom prst="rect">
            <a:avLst/>
          </a:prstGeom>
          <a:noFill/>
          <a:ln/>
        </p:spPr>
        <p:txBody>
          <a:bodyPr wrap="square" lIns="0" tIns="0" rIns="0" bIns="0" rtlCol="0" anchor="t"/>
          <a:lstStyle/>
          <a:p>
            <a:pPr marL="0" indent="0" algn="ctr">
              <a:lnSpc>
                <a:spcPts val="5550"/>
              </a:lnSpc>
              <a:buNone/>
            </a:pPr>
            <a:r>
              <a:rPr lang="en-US" sz="6600" b="1" dirty="0">
                <a:solidFill>
                  <a:srgbClr val="5C4E3D"/>
                </a:solidFill>
                <a:latin typeface="Times New Roman" panose="02020603050405020304" pitchFamily="18" charset="0"/>
                <a:ea typeface="Libre Baskerville" pitchFamily="34" charset="-122"/>
                <a:cs typeface="Times New Roman" panose="02020603050405020304" pitchFamily="18" charset="0"/>
              </a:rPr>
              <a:t>Hệ thống </a:t>
            </a:r>
            <a:r>
              <a:rPr lang="en-US" sz="6600" b="1">
                <a:solidFill>
                  <a:srgbClr val="5C4E3D"/>
                </a:solidFill>
                <a:latin typeface="Times New Roman" panose="02020603050405020304" pitchFamily="18" charset="0"/>
                <a:ea typeface="Libre Baskerville" pitchFamily="34" charset="-122"/>
                <a:cs typeface="Times New Roman" panose="02020603050405020304" pitchFamily="18" charset="0"/>
              </a:rPr>
              <a:t>cửa hàng        bán </a:t>
            </a:r>
            <a:r>
              <a:rPr lang="en-US" sz="6600" b="1" dirty="0">
                <a:solidFill>
                  <a:srgbClr val="5C4E3D"/>
                </a:solidFill>
                <a:latin typeface="Times New Roman" panose="02020603050405020304" pitchFamily="18" charset="0"/>
                <a:ea typeface="Libre Baskerville" pitchFamily="34" charset="-122"/>
                <a:cs typeface="Times New Roman" panose="02020603050405020304" pitchFamily="18" charset="0"/>
              </a:rPr>
              <a:t>đồ ăn trực tuyến</a:t>
            </a:r>
            <a:endParaRPr lang="en-US" sz="6600" b="1" dirty="0">
              <a:latin typeface="Times New Roman" panose="02020603050405020304" pitchFamily="18" charset="0"/>
              <a:cs typeface="Times New Roman" panose="02020603050405020304" pitchFamily="18" charset="0"/>
            </a:endParaRPr>
          </a:p>
        </p:txBody>
      </p:sp>
      <p:sp>
        <p:nvSpPr>
          <p:cNvPr id="4" name="Text 1"/>
          <p:cNvSpPr/>
          <p:nvPr/>
        </p:nvSpPr>
        <p:spPr>
          <a:xfrm>
            <a:off x="6280189" y="448989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Báo cáo kết thúc môn Công nghệ Phần mềm</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54505"/>
            <a:ext cx="10612041" cy="708779"/>
          </a:xfrm>
          <a:prstGeom prst="rect">
            <a:avLst/>
          </a:prstGeom>
          <a:noFill/>
          <a:ln/>
        </p:spPr>
        <p:txBody>
          <a:bodyPr wrap="none" lIns="0" tIns="0" rIns="0" bIns="0" rtlCol="0" anchor="t"/>
          <a:lstStyle/>
          <a:p>
            <a:pPr marL="0" indent="0" algn="just">
              <a:lnSpc>
                <a:spcPts val="5550"/>
              </a:lnSpc>
              <a:buNone/>
            </a:pPr>
            <a:r>
              <a:rPr lang="en-US" sz="4400" b="1" dirty="0">
                <a:solidFill>
                  <a:srgbClr val="5C4E3D"/>
                </a:solidFill>
                <a:latin typeface="Times New Roman" panose="02020603050405020304" pitchFamily="18" charset="0"/>
                <a:ea typeface="Libre Baskerville" pitchFamily="34" charset="-122"/>
                <a:cs typeface="Times New Roman" panose="02020603050405020304" pitchFamily="18" charset="0"/>
              </a:rPr>
              <a:t>Quy trình CI/CD với GitHub Actions</a:t>
            </a:r>
            <a:endParaRPr lang="en-US" sz="44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2916912"/>
            <a:ext cx="6521410" cy="907256"/>
          </a:xfrm>
          <a:prstGeom prst="rect">
            <a:avLst/>
          </a:prstGeom>
        </p:spPr>
      </p:pic>
      <p:sp>
        <p:nvSpPr>
          <p:cNvPr id="4" name="Text 1"/>
          <p:cNvSpPr/>
          <p:nvPr/>
        </p:nvSpPr>
        <p:spPr>
          <a:xfrm>
            <a:off x="1020604" y="4050983"/>
            <a:ext cx="4018002" cy="354330"/>
          </a:xfrm>
          <a:prstGeom prst="rect">
            <a:avLst/>
          </a:prstGeom>
          <a:noFill/>
          <a:ln/>
        </p:spPr>
        <p:txBody>
          <a:bodyPr wrap="none" lIns="0" tIns="0" rIns="0" bIns="0" rtlCol="0" anchor="t"/>
          <a:lstStyle/>
          <a:p>
            <a:pPr marL="0" indent="0" algn="just">
              <a:lnSpc>
                <a:spcPts val="2750"/>
              </a:lnSpc>
              <a:buNone/>
            </a:pPr>
            <a:r>
              <a:rPr lang="en-US" sz="2400" dirty="0">
                <a:solidFill>
                  <a:srgbClr val="454240"/>
                </a:solidFill>
                <a:latin typeface="Times New Roman" panose="02020603050405020304" pitchFamily="18" charset="0"/>
                <a:ea typeface="Libre Baskerville" pitchFamily="34" charset="-122"/>
                <a:cs typeface="Times New Roman" panose="02020603050405020304" pitchFamily="18" charset="0"/>
              </a:rPr>
              <a:t>Continuous Integration (CI)</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1020604" y="4541401"/>
            <a:ext cx="6067782" cy="1088708"/>
          </a:xfrm>
          <a:prstGeom prst="rect">
            <a:avLst/>
          </a:prstGeom>
          <a:noFill/>
          <a:ln/>
        </p:spPr>
        <p:txBody>
          <a:bodyPr wrap="square" lIns="0" tIns="0" rIns="0" bIns="0" rtlCol="0" anchor="t"/>
          <a:lstStyle/>
          <a:p>
            <a:pPr marL="0" indent="0" algn="just">
              <a:lnSpc>
                <a:spcPts val="2850"/>
              </a:lnSpc>
              <a:buNone/>
            </a:pP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Tự động kích hoạt workflow khi có thay đổi mã nguồn, thực hiện kiểm thử mã, kiểm tra định dạng và build ứng dụng.</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315200" y="2916912"/>
            <a:ext cx="6521410" cy="907256"/>
          </a:xfrm>
          <a:prstGeom prst="rect">
            <a:avLst/>
          </a:prstGeom>
        </p:spPr>
      </p:pic>
      <p:sp>
        <p:nvSpPr>
          <p:cNvPr id="7" name="Text 3"/>
          <p:cNvSpPr/>
          <p:nvPr/>
        </p:nvSpPr>
        <p:spPr>
          <a:xfrm>
            <a:off x="7542014" y="4050983"/>
            <a:ext cx="4342090" cy="354330"/>
          </a:xfrm>
          <a:prstGeom prst="rect">
            <a:avLst/>
          </a:prstGeom>
          <a:noFill/>
          <a:ln/>
        </p:spPr>
        <p:txBody>
          <a:bodyPr wrap="none" lIns="0" tIns="0" rIns="0" bIns="0" rtlCol="0" anchor="t"/>
          <a:lstStyle/>
          <a:p>
            <a:pPr marL="0" indent="0" algn="just">
              <a:lnSpc>
                <a:spcPts val="2750"/>
              </a:lnSpc>
              <a:buNone/>
            </a:pPr>
            <a:r>
              <a:rPr lang="en-US" sz="2400" dirty="0">
                <a:solidFill>
                  <a:srgbClr val="454240"/>
                </a:solidFill>
                <a:latin typeface="Times New Roman" panose="02020603050405020304" pitchFamily="18" charset="0"/>
                <a:ea typeface="Libre Baskerville" pitchFamily="34" charset="-122"/>
                <a:cs typeface="Times New Roman" panose="02020603050405020304" pitchFamily="18" charset="0"/>
              </a:rPr>
              <a:t>Continuous Deployment (CD)</a:t>
            </a:r>
            <a:endParaRPr lang="en-US" sz="2400" dirty="0">
              <a:latin typeface="Times New Roman" panose="02020603050405020304" pitchFamily="18" charset="0"/>
              <a:cs typeface="Times New Roman" panose="02020603050405020304" pitchFamily="18" charset="0"/>
            </a:endParaRPr>
          </a:p>
        </p:txBody>
      </p:sp>
      <p:sp>
        <p:nvSpPr>
          <p:cNvPr id="8" name="Text 4"/>
          <p:cNvSpPr/>
          <p:nvPr/>
        </p:nvSpPr>
        <p:spPr>
          <a:xfrm>
            <a:off x="7542014" y="4541401"/>
            <a:ext cx="6067782" cy="1088708"/>
          </a:xfrm>
          <a:prstGeom prst="rect">
            <a:avLst/>
          </a:prstGeom>
          <a:noFill/>
          <a:ln/>
        </p:spPr>
        <p:txBody>
          <a:bodyPr wrap="square" lIns="0" tIns="0" rIns="0" bIns="0" rtlCol="0" anchor="t"/>
          <a:lstStyle/>
          <a:p>
            <a:pPr marL="0" indent="0" algn="just">
              <a:lnSpc>
                <a:spcPts val="2850"/>
              </a:lnSpc>
              <a:buNone/>
            </a:pP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Nếu CI thành công, tự động triển khai lên môi trường máy chủ đã cấu hình, bao gồm chạy Docker container hoặc cập nhật mã nguồn.</a:t>
            </a:r>
            <a:endParaRPr lang="en-US" sz="2400" dirty="0">
              <a:latin typeface="Times New Roman" panose="02020603050405020304" pitchFamily="18" charset="0"/>
              <a:cs typeface="Times New Roman" panose="02020603050405020304" pitchFamily="18" charset="0"/>
            </a:endParaRPr>
          </a:p>
        </p:txBody>
      </p:sp>
      <p:sp>
        <p:nvSpPr>
          <p:cNvPr id="9" name="Text 5"/>
          <p:cNvSpPr/>
          <p:nvPr/>
        </p:nvSpPr>
        <p:spPr>
          <a:xfrm>
            <a:off x="793790" y="6112073"/>
            <a:ext cx="13042821" cy="362903"/>
          </a:xfrm>
          <a:prstGeom prst="rect">
            <a:avLst/>
          </a:prstGeom>
          <a:noFill/>
          <a:ln/>
        </p:spPr>
        <p:txBody>
          <a:bodyPr wrap="none" lIns="0" tIns="0" rIns="0" bIns="0" rtlCol="0" anchor="t"/>
          <a:lstStyle/>
          <a:p>
            <a:pPr marL="0" indent="0" algn="just">
              <a:lnSpc>
                <a:spcPts val="2850"/>
              </a:lnSpc>
              <a:buNone/>
            </a:pP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Quy trình này giúp phát hiện lỗi sớm, tránh xung đột và giảm thời gian triển khai, nâng cao chất lượng sản phẩm.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6990"/>
            <a:ext cx="5670590" cy="708779"/>
          </a:xfrm>
          <a:prstGeom prst="rect">
            <a:avLst/>
          </a:prstGeom>
          <a:noFill/>
          <a:ln/>
        </p:spPr>
        <p:txBody>
          <a:bodyPr wrap="none" lIns="0" tIns="0" rIns="0" bIns="0" rtlCol="0" anchor="t"/>
          <a:lstStyle/>
          <a:p>
            <a:pPr marL="0" indent="0">
              <a:lnSpc>
                <a:spcPts val="5550"/>
              </a:lnSpc>
              <a:buNone/>
            </a:pPr>
            <a:r>
              <a:rPr lang="en-US" sz="4400" b="1" dirty="0">
                <a:solidFill>
                  <a:srgbClr val="5C4E3D"/>
                </a:solidFill>
                <a:latin typeface="Times New Roman" panose="02020603050405020304" pitchFamily="18" charset="0"/>
                <a:ea typeface="Libre Baskerville" pitchFamily="34" charset="-122"/>
                <a:cs typeface="Times New Roman" panose="02020603050405020304" pitchFamily="18" charset="0"/>
              </a:rPr>
              <a:t>Kết luận và đề xuất</a:t>
            </a:r>
            <a:endParaRPr lang="en-US" sz="4400" b="1" dirty="0">
              <a:latin typeface="Times New Roman" panose="02020603050405020304" pitchFamily="18" charset="0"/>
              <a:cs typeface="Times New Roman" panose="02020603050405020304" pitchFamily="18" charset="0"/>
            </a:endParaRPr>
          </a:p>
        </p:txBody>
      </p:sp>
      <p:sp>
        <p:nvSpPr>
          <p:cNvPr id="4" name="Text 1"/>
          <p:cNvSpPr/>
          <p:nvPr/>
        </p:nvSpPr>
        <p:spPr>
          <a:xfrm>
            <a:off x="6280190" y="2912745"/>
            <a:ext cx="2149554" cy="354330"/>
          </a:xfrm>
          <a:prstGeom prst="rect">
            <a:avLst/>
          </a:prstGeom>
          <a:noFill/>
          <a:ln/>
        </p:spPr>
        <p:txBody>
          <a:bodyPr wrap="none" lIns="0" tIns="0" rIns="0" bIns="0" rtlCol="0" anchor="t"/>
          <a:lstStyle/>
          <a:p>
            <a:pPr marL="0" indent="0">
              <a:lnSpc>
                <a:spcPts val="2750"/>
              </a:lnSpc>
              <a:buNone/>
            </a:pPr>
            <a:r>
              <a:rPr lang="en-US" sz="2800" b="1" u="sng" dirty="0">
                <a:solidFill>
                  <a:srgbClr val="5C4E3D"/>
                </a:solidFill>
                <a:latin typeface="Times New Roman" panose="02020603050405020304" pitchFamily="18" charset="0"/>
                <a:ea typeface="Libre Baskerville" pitchFamily="34" charset="-122"/>
                <a:cs typeface="Times New Roman" panose="02020603050405020304" pitchFamily="18" charset="0"/>
              </a:rPr>
              <a:t>Khó khăn</a:t>
            </a:r>
            <a:endParaRPr lang="en-US" sz="2800" b="1" u="sng" dirty="0">
              <a:latin typeface="Times New Roman" panose="02020603050405020304" pitchFamily="18" charset="0"/>
              <a:cs typeface="Times New Roman" panose="02020603050405020304" pitchFamily="18" charset="0"/>
            </a:endParaRPr>
          </a:p>
        </p:txBody>
      </p:sp>
      <p:sp>
        <p:nvSpPr>
          <p:cNvPr id="5" name="Text 2"/>
          <p:cNvSpPr/>
          <p:nvPr/>
        </p:nvSpPr>
        <p:spPr>
          <a:xfrm>
            <a:off x="6280190" y="3493889"/>
            <a:ext cx="2149554" cy="2540318"/>
          </a:xfrm>
          <a:prstGeom prst="rect">
            <a:avLst/>
          </a:prstGeom>
          <a:noFill/>
          <a:ln/>
        </p:spPr>
        <p:txBody>
          <a:bodyPr wrap="square" lIns="0" tIns="0" rIns="0" bIns="0" rtlCol="0" anchor="t"/>
          <a:lstStyle/>
          <a:p>
            <a:pPr marL="0" indent="0">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Tích hợp frontend/backend, cấu hình Docker, triển khai CI/CD, thiết kế UI/UX thân thiện, đồng bộ trạng thái dữ liệu.</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8990767" y="2912745"/>
            <a:ext cx="2149554" cy="354330"/>
          </a:xfrm>
          <a:prstGeom prst="rect">
            <a:avLst/>
          </a:prstGeom>
          <a:noFill/>
          <a:ln/>
        </p:spPr>
        <p:txBody>
          <a:bodyPr wrap="none" lIns="0" tIns="0" rIns="0" bIns="0" rtlCol="0" anchor="t"/>
          <a:lstStyle/>
          <a:p>
            <a:pPr marL="0" indent="0">
              <a:lnSpc>
                <a:spcPts val="2750"/>
              </a:lnSpc>
              <a:buNone/>
            </a:pPr>
            <a:r>
              <a:rPr lang="en-US" sz="2800" b="1" u="sng" dirty="0">
                <a:solidFill>
                  <a:srgbClr val="5C4E3D"/>
                </a:solidFill>
                <a:latin typeface="Times New Roman" panose="02020603050405020304" pitchFamily="18" charset="0"/>
                <a:ea typeface="Libre Baskerville" pitchFamily="34" charset="-122"/>
                <a:cs typeface="Times New Roman" panose="02020603050405020304" pitchFamily="18" charset="0"/>
              </a:rPr>
              <a:t>Bài học rút ra</a:t>
            </a:r>
            <a:endParaRPr lang="en-US" sz="2800" b="1" u="sng" dirty="0">
              <a:latin typeface="Times New Roman" panose="02020603050405020304" pitchFamily="18" charset="0"/>
              <a:cs typeface="Times New Roman" panose="02020603050405020304" pitchFamily="18" charset="0"/>
            </a:endParaRPr>
          </a:p>
        </p:txBody>
      </p:sp>
      <p:sp>
        <p:nvSpPr>
          <p:cNvPr id="7" name="Text 4"/>
          <p:cNvSpPr/>
          <p:nvPr/>
        </p:nvSpPr>
        <p:spPr>
          <a:xfrm>
            <a:off x="8990767" y="3493889"/>
            <a:ext cx="2149554" cy="2177415"/>
          </a:xfrm>
          <a:prstGeom prst="rect">
            <a:avLst/>
          </a:prstGeom>
          <a:noFill/>
          <a:ln/>
        </p:spPr>
        <p:txBody>
          <a:bodyPr wrap="square" lIns="0" tIns="0" rIns="0" bIns="0" rtlCol="0" anchor="t"/>
          <a:lstStyle/>
          <a:p>
            <a:pPr marL="0" indent="0">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Phân công công việc cụ thể, chủ động học tập công nghệ mới, phối hợp chặt chẽ giữa các thành viên.</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11701342" y="2912745"/>
            <a:ext cx="2679675" cy="708660"/>
          </a:xfrm>
          <a:prstGeom prst="rect">
            <a:avLst/>
          </a:prstGeom>
          <a:noFill/>
          <a:ln/>
        </p:spPr>
        <p:txBody>
          <a:bodyPr wrap="square" lIns="0" tIns="0" rIns="0" bIns="0" rtlCol="0" anchor="t"/>
          <a:lstStyle/>
          <a:p>
            <a:pPr marL="0" indent="0">
              <a:lnSpc>
                <a:spcPts val="2750"/>
              </a:lnSpc>
              <a:buNone/>
            </a:pPr>
            <a:r>
              <a:rPr lang="en-US" sz="2800" b="1" u="sng" dirty="0">
                <a:solidFill>
                  <a:srgbClr val="5C4E3D"/>
                </a:solidFill>
                <a:latin typeface="Times New Roman" panose="02020603050405020304" pitchFamily="18" charset="0"/>
                <a:ea typeface="Libre Baskerville" pitchFamily="34" charset="-122"/>
                <a:cs typeface="Times New Roman" panose="02020603050405020304" pitchFamily="18" charset="0"/>
              </a:rPr>
              <a:t>Đề xuất cải thiện</a:t>
            </a:r>
            <a:endParaRPr lang="en-US" sz="2800" b="1" u="sng" dirty="0">
              <a:latin typeface="Times New Roman" panose="02020603050405020304" pitchFamily="18" charset="0"/>
              <a:cs typeface="Times New Roman" panose="02020603050405020304" pitchFamily="18" charset="0"/>
            </a:endParaRPr>
          </a:p>
        </p:txBody>
      </p:sp>
      <p:sp>
        <p:nvSpPr>
          <p:cNvPr id="9" name="Text 6"/>
          <p:cNvSpPr/>
          <p:nvPr/>
        </p:nvSpPr>
        <p:spPr>
          <a:xfrm>
            <a:off x="11701343" y="3848219"/>
            <a:ext cx="2149554" cy="2540318"/>
          </a:xfrm>
          <a:prstGeom prst="rect">
            <a:avLst/>
          </a:prstGeom>
          <a:noFill/>
          <a:ln/>
        </p:spPr>
        <p:txBody>
          <a:bodyPr wrap="square" lIns="0" tIns="0" rIns="0" bIns="0" rtlCol="0" anchor="t"/>
          <a:lstStyle/>
          <a:p>
            <a:pPr marL="0" indent="0">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Mở rộng kiểm thử tự động (Jest/Playwright), giám sát hệ thống (PM2/Grafana), xây dựng giao diện quản trị nội bộ.</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6216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Times New Roman" panose="02020603050405020304" pitchFamily="18" charset="0"/>
                <a:ea typeface="Libre Baskerville" pitchFamily="34" charset="-122"/>
                <a:cs typeface="Times New Roman" panose="02020603050405020304" pitchFamily="18" charset="0"/>
              </a:rPr>
              <a:t>Lời cảm ơn</a:t>
            </a:r>
            <a:endParaRPr lang="en-US" sz="4450" b="1" dirty="0">
              <a:latin typeface="Times New Roman" panose="02020603050405020304" pitchFamily="18" charset="0"/>
              <a:cs typeface="Times New Roman" panose="02020603050405020304" pitchFamily="18" charset="0"/>
            </a:endParaRPr>
          </a:p>
        </p:txBody>
      </p:sp>
      <p:sp>
        <p:nvSpPr>
          <p:cNvPr id="3" name="Text 1"/>
          <p:cNvSpPr/>
          <p:nvPr/>
        </p:nvSpPr>
        <p:spPr>
          <a:xfrm>
            <a:off x="1133951" y="3479721"/>
            <a:ext cx="12702659" cy="1088708"/>
          </a:xfrm>
          <a:prstGeom prst="rect">
            <a:avLst/>
          </a:prstGeom>
          <a:noFill/>
          <a:ln/>
        </p:spPr>
        <p:txBody>
          <a:bodyPr wrap="square" lIns="0" tIns="0" rIns="0" bIns="0" rtlCol="0" anchor="t"/>
          <a:lstStyle/>
          <a:p>
            <a:pPr marL="0" indent="0" algn="l">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Chúng em xin chân thành cảm ơn thầy Nguyễn Bảo Ân vì những kiến thức quý báu và sự tận tâm trong suốt khóa học "Công nghệ phần mềm". Nhờ sự hướng dẫn của thầy, chúng em đã có cơ hội áp dụng lý thuyết vào thực tế qua dự án xây dựng hệ thống website bán đồ ăn.</a:t>
            </a:r>
            <a:endParaRPr lang="en-US" sz="28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224570"/>
            <a:ext cx="30480" cy="1599009"/>
          </a:xfrm>
          <a:prstGeom prst="rect">
            <a:avLst/>
          </a:prstGeom>
          <a:solidFill>
            <a:srgbClr val="B88E23"/>
          </a:solidFill>
          <a:ln/>
        </p:spPr>
        <p:txBody>
          <a:bodyPr/>
          <a:lstStyle/>
          <a:p>
            <a:endParaRPr lang="vi-VN"/>
          </a:p>
        </p:txBody>
      </p:sp>
      <p:sp>
        <p:nvSpPr>
          <p:cNvPr id="5" name="Text 3"/>
          <p:cNvSpPr/>
          <p:nvPr/>
        </p:nvSpPr>
        <p:spPr>
          <a:xfrm>
            <a:off x="963870" y="5458659"/>
            <a:ext cx="6683840" cy="1088708"/>
          </a:xfrm>
          <a:prstGeom prst="rect">
            <a:avLst/>
          </a:prstGeom>
          <a:noFill/>
          <a:ln/>
        </p:spPr>
        <p:txBody>
          <a:bodyPr wrap="square" lIns="0" tIns="0" rIns="0" bIns="0" rtlCol="0" anchor="t"/>
          <a:lstStyle/>
          <a:p>
            <a:pPr marL="0" indent="0">
              <a:lnSpc>
                <a:spcPts val="2850"/>
              </a:lnSpc>
              <a:buNone/>
            </a:pPr>
            <a:r>
              <a:rPr lang="en-US" sz="2400" b="1" dirty="0">
                <a:solidFill>
                  <a:srgbClr val="454240"/>
                </a:solidFill>
                <a:latin typeface="Times New Roman" panose="02020603050405020304" pitchFamily="18" charset="0"/>
                <a:ea typeface="DM Sans" pitchFamily="34" charset="-122"/>
                <a:cs typeface="Times New Roman" panose="02020603050405020304" pitchFamily="18" charset="0"/>
              </a:rPr>
              <a:t>Sinh viên thực </a:t>
            </a:r>
            <a:r>
              <a:rPr lang="en-US" sz="2400" b="1">
                <a:solidFill>
                  <a:srgbClr val="454240"/>
                </a:solidFill>
                <a:latin typeface="Times New Roman" panose="02020603050405020304" pitchFamily="18" charset="0"/>
                <a:ea typeface="DM Sans" pitchFamily="34" charset="-122"/>
                <a:cs typeface="Times New Roman" panose="02020603050405020304" pitchFamily="18" charset="0"/>
              </a:rPr>
              <a:t>hiện:</a:t>
            </a:r>
          </a:p>
          <a:p>
            <a:pPr marL="0" indent="0">
              <a:lnSpc>
                <a:spcPts val="2850"/>
              </a:lnSpc>
              <a:buNone/>
            </a:pPr>
            <a:r>
              <a:rPr lang="en-US" sz="2400">
                <a:solidFill>
                  <a:srgbClr val="454240"/>
                </a:solidFill>
                <a:latin typeface="Times New Roman" panose="02020603050405020304" pitchFamily="18" charset="0"/>
                <a:ea typeface="DM Sans" pitchFamily="34" charset="-122"/>
                <a:cs typeface="Times New Roman" panose="02020603050405020304" pitchFamily="18" charset="0"/>
              </a:rPr>
              <a:t>Lâm </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Văn Na (110122116 – </a:t>
            </a:r>
            <a:r>
              <a:rPr lang="en-US" sz="2400">
                <a:solidFill>
                  <a:srgbClr val="454240"/>
                </a:solidFill>
                <a:latin typeface="Times New Roman" panose="02020603050405020304" pitchFamily="18" charset="0"/>
                <a:ea typeface="DM Sans" pitchFamily="34" charset="-122"/>
                <a:cs typeface="Times New Roman" panose="02020603050405020304" pitchFamily="18" charset="0"/>
              </a:rPr>
              <a:t>DA22TTB)</a:t>
            </a:r>
          </a:p>
          <a:p>
            <a:pPr marL="0" indent="0">
              <a:lnSpc>
                <a:spcPts val="2850"/>
              </a:lnSpc>
              <a:buNone/>
            </a:pPr>
            <a:r>
              <a:rPr lang="en-US" sz="2400">
                <a:solidFill>
                  <a:srgbClr val="454240"/>
                </a:solidFill>
                <a:latin typeface="Times New Roman" panose="02020603050405020304" pitchFamily="18" charset="0"/>
                <a:ea typeface="DM Sans" pitchFamily="34" charset="-122"/>
                <a:cs typeface="Times New Roman" panose="02020603050405020304" pitchFamily="18" charset="0"/>
              </a:rPr>
              <a:t>Kim </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Ngọc Thiện (110122164 – DA22TTC)</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Times New Roman" panose="02020603050405020304" pitchFamily="18" charset="0"/>
                <a:ea typeface="Libre Baskerville" pitchFamily="34" charset="-122"/>
                <a:cs typeface="Times New Roman" panose="02020603050405020304" pitchFamily="18" charset="0"/>
              </a:rPr>
              <a:t>Giới thiệu hệ thống</a:t>
            </a:r>
            <a:endParaRPr lang="en-US" sz="4450" b="1" dirty="0">
              <a:latin typeface="Times New Roman" panose="02020603050405020304" pitchFamily="18" charset="0"/>
              <a:cs typeface="Times New Roman" panose="02020603050405020304" pitchFamily="18" charset="0"/>
            </a:endParaRPr>
          </a:p>
        </p:txBody>
      </p:sp>
      <p:sp>
        <p:nvSpPr>
          <p:cNvPr id="4" name="Text 1"/>
          <p:cNvSpPr/>
          <p:nvPr/>
        </p:nvSpPr>
        <p:spPr>
          <a:xfrm>
            <a:off x="6280190" y="3913464"/>
            <a:ext cx="7556421" cy="1988571"/>
          </a:xfrm>
          <a:prstGeom prst="rect">
            <a:avLst/>
          </a:prstGeom>
          <a:noFill/>
          <a:ln/>
        </p:spPr>
        <p:txBody>
          <a:bodyPr wrap="square" lIns="0" tIns="0" rIns="0" bIns="0" rtlCol="0" anchor="t"/>
          <a:lstStyle/>
          <a:p>
            <a:pPr marL="0" indent="0" algn="just">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Hệ thống đặt món ăn trực tuyến ra đời nhằm nâng cao trải nghiệm người tiêu dùng, tiết kiệm thời gian, giảm tải cho nhân viên và hạn chế sai sót. Người dùng có thể tìm kiếm món ăn theo nhiều tiêu chí, định vị và gợi ý thực đơn phổ biến.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61818"/>
            <a:ext cx="5670590" cy="708779"/>
          </a:xfrm>
          <a:prstGeom prst="rect">
            <a:avLst/>
          </a:prstGeom>
          <a:noFill/>
          <a:ln/>
        </p:spPr>
        <p:txBody>
          <a:bodyPr wrap="none" lIns="0" tIns="0" rIns="0" bIns="0" rtlCol="0" anchor="t"/>
          <a:lstStyle/>
          <a:p>
            <a:pPr marL="0" indent="0" algn="l">
              <a:lnSpc>
                <a:spcPts val="5550"/>
              </a:lnSpc>
              <a:buNone/>
            </a:pPr>
            <a:r>
              <a:rPr lang="en-US" sz="3600" b="1" dirty="0">
                <a:solidFill>
                  <a:srgbClr val="5C4E3D"/>
                </a:solidFill>
                <a:latin typeface="Times New Roman" panose="02020603050405020304" pitchFamily="18" charset="0"/>
                <a:ea typeface="Libre Baskerville" pitchFamily="34" charset="-122"/>
                <a:cs typeface="Times New Roman" panose="02020603050405020304" pitchFamily="18" charset="0"/>
              </a:rPr>
              <a:t>Mục tiêu ứng dụng</a:t>
            </a:r>
            <a:endParaRPr lang="en-US" sz="3600" b="1" dirty="0">
              <a:latin typeface="Times New Roman" panose="02020603050405020304" pitchFamily="18" charset="0"/>
              <a:cs typeface="Times New Roman" panose="02020603050405020304" pitchFamily="18" charset="0"/>
            </a:endParaRPr>
          </a:p>
        </p:txBody>
      </p:sp>
      <p:sp>
        <p:nvSpPr>
          <p:cNvPr id="3" name="Shape 1"/>
          <p:cNvSpPr/>
          <p:nvPr/>
        </p:nvSpPr>
        <p:spPr>
          <a:xfrm>
            <a:off x="793790" y="3664387"/>
            <a:ext cx="4196358" cy="2403396"/>
          </a:xfrm>
          <a:prstGeom prst="roundRect">
            <a:avLst>
              <a:gd name="adj" fmla="val 6087"/>
            </a:avLst>
          </a:prstGeom>
          <a:solidFill>
            <a:srgbClr val="FFFDFA"/>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4" name="Shape 2"/>
          <p:cNvSpPr/>
          <p:nvPr/>
        </p:nvSpPr>
        <p:spPr>
          <a:xfrm>
            <a:off x="793790" y="3633907"/>
            <a:ext cx="4196358" cy="121920"/>
          </a:xfrm>
          <a:prstGeom prst="roundRect">
            <a:avLst>
              <a:gd name="adj" fmla="val 78139"/>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5" name="Shape 3"/>
          <p:cNvSpPr/>
          <p:nvPr/>
        </p:nvSpPr>
        <p:spPr>
          <a:xfrm>
            <a:off x="2551688" y="3324225"/>
            <a:ext cx="680442" cy="680442"/>
          </a:xfrm>
          <a:prstGeom prst="roundRect">
            <a:avLst>
              <a:gd name="adj" fmla="val 134383"/>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755761" y="3494365"/>
            <a:ext cx="272177" cy="340162"/>
          </a:xfrm>
          <a:prstGeom prst="rect">
            <a:avLst/>
          </a:prstGeom>
        </p:spPr>
      </p:pic>
      <p:sp>
        <p:nvSpPr>
          <p:cNvPr id="7" name="Text 4"/>
          <p:cNvSpPr/>
          <p:nvPr/>
        </p:nvSpPr>
        <p:spPr>
          <a:xfrm>
            <a:off x="1051084" y="4231362"/>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54240"/>
                </a:solidFill>
                <a:latin typeface="Times New Roman" panose="02020603050405020304" pitchFamily="18" charset="0"/>
                <a:ea typeface="Libre Baskerville" pitchFamily="34" charset="-122"/>
                <a:cs typeface="Times New Roman" panose="02020603050405020304" pitchFamily="18" charset="0"/>
              </a:rPr>
              <a:t>Người dùng</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1051084" y="4721781"/>
            <a:ext cx="3681770" cy="1088708"/>
          </a:xfrm>
          <a:prstGeom prst="rect">
            <a:avLst/>
          </a:prstGeom>
          <a:noFill/>
          <a:ln/>
        </p:spPr>
        <p:txBody>
          <a:bodyPr wrap="square" lIns="0" tIns="0" rIns="0" bIns="0" rtlCol="0" anchor="t"/>
          <a:lstStyle/>
          <a:p>
            <a:pPr marL="0" indent="0" algn="l">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Giao diện thân thiện, thao tác mượt mà: đăng nhập, chọn món, thêm giỏ hàng, thanh toán.</a:t>
            </a:r>
            <a:endParaRPr lang="en-US" sz="2800" dirty="0">
              <a:latin typeface="Times New Roman" panose="02020603050405020304" pitchFamily="18" charset="0"/>
              <a:cs typeface="Times New Roman" panose="02020603050405020304" pitchFamily="18" charset="0"/>
            </a:endParaRPr>
          </a:p>
        </p:txBody>
      </p:sp>
      <p:sp>
        <p:nvSpPr>
          <p:cNvPr id="9" name="Shape 6"/>
          <p:cNvSpPr/>
          <p:nvPr/>
        </p:nvSpPr>
        <p:spPr>
          <a:xfrm>
            <a:off x="5216962" y="3664387"/>
            <a:ext cx="4196358" cy="2403396"/>
          </a:xfrm>
          <a:prstGeom prst="roundRect">
            <a:avLst>
              <a:gd name="adj" fmla="val 6087"/>
            </a:avLst>
          </a:prstGeom>
          <a:solidFill>
            <a:srgbClr val="FFFDFA"/>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10" name="Shape 7"/>
          <p:cNvSpPr/>
          <p:nvPr/>
        </p:nvSpPr>
        <p:spPr>
          <a:xfrm>
            <a:off x="5216962" y="3633907"/>
            <a:ext cx="4196358" cy="121920"/>
          </a:xfrm>
          <a:prstGeom prst="roundRect">
            <a:avLst>
              <a:gd name="adj" fmla="val 78139"/>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11" name="Shape 8"/>
          <p:cNvSpPr/>
          <p:nvPr/>
        </p:nvSpPr>
        <p:spPr>
          <a:xfrm>
            <a:off x="6974860" y="3324225"/>
            <a:ext cx="680442" cy="680442"/>
          </a:xfrm>
          <a:prstGeom prst="roundRect">
            <a:avLst>
              <a:gd name="adj" fmla="val 134383"/>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pic>
        <p:nvPicPr>
          <p:cNvPr id="12" name="Image 1" descr="preencoded.png"/>
          <p:cNvPicPr>
            <a:picLocks noChangeAspect="1"/>
          </p:cNvPicPr>
          <p:nvPr/>
        </p:nvPicPr>
        <p:blipFill>
          <a:blip r:embed="rId4"/>
          <a:stretch>
            <a:fillRect/>
          </a:stretch>
        </p:blipFill>
        <p:spPr>
          <a:xfrm>
            <a:off x="7178933" y="3494365"/>
            <a:ext cx="272177" cy="340162"/>
          </a:xfrm>
          <a:prstGeom prst="rect">
            <a:avLst/>
          </a:prstGeom>
        </p:spPr>
      </p:pic>
      <p:sp>
        <p:nvSpPr>
          <p:cNvPr id="13" name="Text 9"/>
          <p:cNvSpPr/>
          <p:nvPr/>
        </p:nvSpPr>
        <p:spPr>
          <a:xfrm>
            <a:off x="5474256" y="4231362"/>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54240"/>
                </a:solidFill>
                <a:latin typeface="Times New Roman" panose="02020603050405020304" pitchFamily="18" charset="0"/>
                <a:ea typeface="Libre Baskerville" pitchFamily="34" charset="-122"/>
                <a:cs typeface="Times New Roman" panose="02020603050405020304" pitchFamily="18" charset="0"/>
              </a:rPr>
              <a:t>Quản trị viên</a:t>
            </a:r>
            <a:endParaRPr lang="en-US" sz="2800" dirty="0">
              <a:latin typeface="Times New Roman" panose="02020603050405020304" pitchFamily="18" charset="0"/>
              <a:cs typeface="Times New Roman" panose="02020603050405020304" pitchFamily="18" charset="0"/>
            </a:endParaRPr>
          </a:p>
        </p:txBody>
      </p:sp>
      <p:sp>
        <p:nvSpPr>
          <p:cNvPr id="14" name="Text 10"/>
          <p:cNvSpPr/>
          <p:nvPr/>
        </p:nvSpPr>
        <p:spPr>
          <a:xfrm>
            <a:off x="5474256" y="4721781"/>
            <a:ext cx="3681770" cy="1088708"/>
          </a:xfrm>
          <a:prstGeom prst="rect">
            <a:avLst/>
          </a:prstGeom>
          <a:noFill/>
          <a:ln/>
        </p:spPr>
        <p:txBody>
          <a:bodyPr wrap="square" lIns="0" tIns="0" rIns="0" bIns="0" rtlCol="0" anchor="t"/>
          <a:lstStyle/>
          <a:p>
            <a:pPr marL="0" indent="0" algn="l">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Kiểm soát danh sách món, xử lý đơn hàng, phê duyệt đánh giá, cập nhật banner, theo dõi kinh doanh.</a:t>
            </a:r>
            <a:endParaRPr lang="en-US" sz="2800" dirty="0">
              <a:latin typeface="Times New Roman" panose="02020603050405020304" pitchFamily="18" charset="0"/>
              <a:cs typeface="Times New Roman" panose="02020603050405020304" pitchFamily="18" charset="0"/>
            </a:endParaRPr>
          </a:p>
        </p:txBody>
      </p:sp>
      <p:sp>
        <p:nvSpPr>
          <p:cNvPr id="15" name="Shape 11"/>
          <p:cNvSpPr/>
          <p:nvPr/>
        </p:nvSpPr>
        <p:spPr>
          <a:xfrm>
            <a:off x="9640133" y="3664387"/>
            <a:ext cx="4196358" cy="2403396"/>
          </a:xfrm>
          <a:prstGeom prst="roundRect">
            <a:avLst>
              <a:gd name="adj" fmla="val 6087"/>
            </a:avLst>
          </a:prstGeom>
          <a:solidFill>
            <a:srgbClr val="FFFDFA"/>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16" name="Shape 12"/>
          <p:cNvSpPr/>
          <p:nvPr/>
        </p:nvSpPr>
        <p:spPr>
          <a:xfrm>
            <a:off x="9640133" y="3633907"/>
            <a:ext cx="4196358" cy="121920"/>
          </a:xfrm>
          <a:prstGeom prst="roundRect">
            <a:avLst>
              <a:gd name="adj" fmla="val 78139"/>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17" name="Shape 13"/>
          <p:cNvSpPr/>
          <p:nvPr/>
        </p:nvSpPr>
        <p:spPr>
          <a:xfrm>
            <a:off x="11398032" y="3324225"/>
            <a:ext cx="680442" cy="680442"/>
          </a:xfrm>
          <a:prstGeom prst="roundRect">
            <a:avLst>
              <a:gd name="adj" fmla="val 134383"/>
            </a:avLst>
          </a:prstGeom>
          <a:solidFill>
            <a:srgbClr val="B88E23"/>
          </a:solidFill>
          <a:ln/>
        </p:spPr>
        <p:txBody>
          <a:bodyPr/>
          <a:lstStyle/>
          <a:p>
            <a:endParaRPr lang="vi-VN" sz="2800">
              <a:latin typeface="Times New Roman" panose="02020603050405020304" pitchFamily="18" charset="0"/>
              <a:cs typeface="Times New Roman" panose="02020603050405020304" pitchFamily="18" charset="0"/>
            </a:endParaRPr>
          </a:p>
        </p:txBody>
      </p:sp>
      <p:pic>
        <p:nvPicPr>
          <p:cNvPr id="18" name="Image 2" descr="preencoded.png"/>
          <p:cNvPicPr>
            <a:picLocks noChangeAspect="1"/>
          </p:cNvPicPr>
          <p:nvPr/>
        </p:nvPicPr>
        <p:blipFill>
          <a:blip r:embed="rId5"/>
          <a:stretch>
            <a:fillRect/>
          </a:stretch>
        </p:blipFill>
        <p:spPr>
          <a:xfrm>
            <a:off x="11602105" y="3494365"/>
            <a:ext cx="272177" cy="340162"/>
          </a:xfrm>
          <a:prstGeom prst="rect">
            <a:avLst/>
          </a:prstGeom>
        </p:spPr>
      </p:pic>
      <p:sp>
        <p:nvSpPr>
          <p:cNvPr id="19" name="Text 14"/>
          <p:cNvSpPr/>
          <p:nvPr/>
        </p:nvSpPr>
        <p:spPr>
          <a:xfrm>
            <a:off x="9897427" y="4231362"/>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454240"/>
                </a:solidFill>
                <a:latin typeface="Times New Roman" panose="02020603050405020304" pitchFamily="18" charset="0"/>
                <a:ea typeface="Libre Baskerville" pitchFamily="34" charset="-122"/>
                <a:cs typeface="Times New Roman" panose="02020603050405020304" pitchFamily="18" charset="0"/>
              </a:rPr>
              <a:t>Kỹ thuật</a:t>
            </a:r>
            <a:endParaRPr lang="en-US" sz="2800" dirty="0">
              <a:latin typeface="Times New Roman" panose="02020603050405020304" pitchFamily="18" charset="0"/>
              <a:cs typeface="Times New Roman" panose="02020603050405020304" pitchFamily="18" charset="0"/>
            </a:endParaRPr>
          </a:p>
        </p:txBody>
      </p:sp>
      <p:sp>
        <p:nvSpPr>
          <p:cNvPr id="20" name="Text 15"/>
          <p:cNvSpPr/>
          <p:nvPr/>
        </p:nvSpPr>
        <p:spPr>
          <a:xfrm>
            <a:off x="9897427" y="4721781"/>
            <a:ext cx="3681770" cy="1088708"/>
          </a:xfrm>
          <a:prstGeom prst="rect">
            <a:avLst/>
          </a:prstGeom>
          <a:noFill/>
          <a:ln/>
        </p:spPr>
        <p:txBody>
          <a:bodyPr wrap="square" lIns="0" tIns="0" rIns="0" bIns="0" rtlCol="0" anchor="t"/>
          <a:lstStyle/>
          <a:p>
            <a:pPr marL="0" indent="0" algn="l">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Mô hình client/server, RESTful API, ReactJS (frontend), Node.js (backend), MongoDB (database).</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737" y="593288"/>
            <a:ext cx="7788116" cy="673894"/>
          </a:xfrm>
          <a:prstGeom prst="rect">
            <a:avLst/>
          </a:prstGeom>
          <a:noFill/>
          <a:ln/>
        </p:spPr>
        <p:txBody>
          <a:bodyPr wrap="none" lIns="0" tIns="0" rIns="0" bIns="0" rtlCol="0" anchor="t"/>
          <a:lstStyle/>
          <a:p>
            <a:pPr marL="0" indent="0" algn="l">
              <a:lnSpc>
                <a:spcPts val="5300"/>
              </a:lnSpc>
              <a:buNone/>
            </a:pPr>
            <a:r>
              <a:rPr lang="en-US" sz="2800" b="1" dirty="0">
                <a:solidFill>
                  <a:srgbClr val="5C4E3D"/>
                </a:solidFill>
                <a:latin typeface="Libre Baskerville" pitchFamily="34" charset="0"/>
                <a:ea typeface="Libre Baskerville" pitchFamily="34" charset="-122"/>
                <a:cs typeface="Libre Baskerville" pitchFamily="34" charset="-120"/>
              </a:rPr>
              <a:t>Công nghệ và công cụ chính</a:t>
            </a:r>
            <a:endParaRPr lang="en-US" sz="2800" b="1" dirty="0"/>
          </a:p>
        </p:txBody>
      </p:sp>
      <p:pic>
        <p:nvPicPr>
          <p:cNvPr id="3" name="Image 0" descr="preencoded.png"/>
          <p:cNvPicPr>
            <a:picLocks noChangeAspect="1"/>
          </p:cNvPicPr>
          <p:nvPr/>
        </p:nvPicPr>
        <p:blipFill>
          <a:blip r:embed="rId3"/>
          <a:stretch>
            <a:fillRect/>
          </a:stretch>
        </p:blipFill>
        <p:spPr>
          <a:xfrm>
            <a:off x="754737" y="1698427"/>
            <a:ext cx="539115" cy="539115"/>
          </a:xfrm>
          <a:prstGeom prst="rect">
            <a:avLst/>
          </a:prstGeom>
        </p:spPr>
      </p:pic>
      <p:sp>
        <p:nvSpPr>
          <p:cNvPr id="4" name="Text 1"/>
          <p:cNvSpPr/>
          <p:nvPr/>
        </p:nvSpPr>
        <p:spPr>
          <a:xfrm>
            <a:off x="754737" y="2507099"/>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Jira</a:t>
            </a:r>
            <a:endParaRPr lang="en-US" sz="2000" dirty="0"/>
          </a:p>
        </p:txBody>
      </p:sp>
      <p:sp>
        <p:nvSpPr>
          <p:cNvPr id="5" name="Text 2"/>
          <p:cNvSpPr/>
          <p:nvPr/>
        </p:nvSpPr>
        <p:spPr>
          <a:xfrm>
            <a:off x="754737" y="297334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Quản lý tiến độ và công việc nhóm theo Agile/Scrum.</a:t>
            </a:r>
            <a:endParaRPr lang="en-US" sz="2000" dirty="0"/>
          </a:p>
        </p:txBody>
      </p:sp>
      <p:pic>
        <p:nvPicPr>
          <p:cNvPr id="6" name="Image 1" descr="preencoded.png"/>
          <p:cNvPicPr>
            <a:picLocks noChangeAspect="1"/>
          </p:cNvPicPr>
          <p:nvPr/>
        </p:nvPicPr>
        <p:blipFill>
          <a:blip r:embed="rId4"/>
          <a:stretch>
            <a:fillRect/>
          </a:stretch>
        </p:blipFill>
        <p:spPr>
          <a:xfrm>
            <a:off x="7449979" y="1698427"/>
            <a:ext cx="539115" cy="539115"/>
          </a:xfrm>
          <a:prstGeom prst="rect">
            <a:avLst/>
          </a:prstGeom>
        </p:spPr>
      </p:pic>
      <p:sp>
        <p:nvSpPr>
          <p:cNvPr id="7" name="Text 3"/>
          <p:cNvSpPr/>
          <p:nvPr/>
        </p:nvSpPr>
        <p:spPr>
          <a:xfrm>
            <a:off x="7449979" y="2507099"/>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Figma</a:t>
            </a:r>
            <a:endParaRPr lang="en-US" sz="2000" dirty="0"/>
          </a:p>
        </p:txBody>
      </p:sp>
      <p:sp>
        <p:nvSpPr>
          <p:cNvPr id="8" name="Text 4"/>
          <p:cNvSpPr/>
          <p:nvPr/>
        </p:nvSpPr>
        <p:spPr>
          <a:xfrm>
            <a:off x="7449979" y="297334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Thiết kế và chia sẻ giao diện người dùng (UI/UX).</a:t>
            </a:r>
            <a:endParaRPr lang="en-US" sz="2000" dirty="0"/>
          </a:p>
        </p:txBody>
      </p:sp>
      <p:pic>
        <p:nvPicPr>
          <p:cNvPr id="9" name="Image 2" descr="preencoded.png"/>
          <p:cNvPicPr>
            <a:picLocks noChangeAspect="1"/>
          </p:cNvPicPr>
          <p:nvPr/>
        </p:nvPicPr>
        <p:blipFill>
          <a:blip r:embed="rId5"/>
          <a:stretch>
            <a:fillRect/>
          </a:stretch>
        </p:blipFill>
        <p:spPr>
          <a:xfrm>
            <a:off x="754737" y="3857387"/>
            <a:ext cx="539115" cy="539115"/>
          </a:xfrm>
          <a:prstGeom prst="rect">
            <a:avLst/>
          </a:prstGeom>
        </p:spPr>
      </p:pic>
      <p:sp>
        <p:nvSpPr>
          <p:cNvPr id="10" name="Text 5"/>
          <p:cNvSpPr/>
          <p:nvPr/>
        </p:nvSpPr>
        <p:spPr>
          <a:xfrm>
            <a:off x="754737" y="4666059"/>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GitHub</a:t>
            </a:r>
            <a:endParaRPr lang="en-US" sz="2000" dirty="0"/>
          </a:p>
        </p:txBody>
      </p:sp>
      <p:sp>
        <p:nvSpPr>
          <p:cNvPr id="11" name="Text 6"/>
          <p:cNvSpPr/>
          <p:nvPr/>
        </p:nvSpPr>
        <p:spPr>
          <a:xfrm>
            <a:off x="754737" y="513230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Lưu trữ mã nguồn, kiểm soát phiên bản và cộng tác nhóm.</a:t>
            </a:r>
            <a:endParaRPr lang="en-US" sz="2000" dirty="0"/>
          </a:p>
        </p:txBody>
      </p:sp>
      <p:pic>
        <p:nvPicPr>
          <p:cNvPr id="12" name="Image 3" descr="preencoded.png"/>
          <p:cNvPicPr>
            <a:picLocks noChangeAspect="1"/>
          </p:cNvPicPr>
          <p:nvPr/>
        </p:nvPicPr>
        <p:blipFill>
          <a:blip r:embed="rId6"/>
          <a:stretch>
            <a:fillRect/>
          </a:stretch>
        </p:blipFill>
        <p:spPr>
          <a:xfrm>
            <a:off x="7449979" y="3857387"/>
            <a:ext cx="539115" cy="539115"/>
          </a:xfrm>
          <a:prstGeom prst="rect">
            <a:avLst/>
          </a:prstGeom>
        </p:spPr>
      </p:pic>
      <p:sp>
        <p:nvSpPr>
          <p:cNvPr id="13" name="Text 7"/>
          <p:cNvSpPr/>
          <p:nvPr/>
        </p:nvSpPr>
        <p:spPr>
          <a:xfrm>
            <a:off x="7449979" y="4666059"/>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Docker</a:t>
            </a:r>
            <a:endParaRPr lang="en-US" sz="2000" dirty="0"/>
          </a:p>
        </p:txBody>
      </p:sp>
      <p:sp>
        <p:nvSpPr>
          <p:cNvPr id="14" name="Text 8"/>
          <p:cNvSpPr/>
          <p:nvPr/>
        </p:nvSpPr>
        <p:spPr>
          <a:xfrm>
            <a:off x="7449979" y="513230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Đóng gói các thành phần hệ thống thành container.</a:t>
            </a:r>
            <a:endParaRPr lang="en-US" sz="2000" dirty="0"/>
          </a:p>
        </p:txBody>
      </p:sp>
      <p:pic>
        <p:nvPicPr>
          <p:cNvPr id="15" name="Image 4" descr="preencoded.png"/>
          <p:cNvPicPr>
            <a:picLocks noChangeAspect="1"/>
          </p:cNvPicPr>
          <p:nvPr/>
        </p:nvPicPr>
        <p:blipFill>
          <a:blip r:embed="rId7"/>
          <a:stretch>
            <a:fillRect/>
          </a:stretch>
        </p:blipFill>
        <p:spPr>
          <a:xfrm>
            <a:off x="754737" y="6016347"/>
            <a:ext cx="539115" cy="539115"/>
          </a:xfrm>
          <a:prstGeom prst="rect">
            <a:avLst/>
          </a:prstGeom>
        </p:spPr>
      </p:pic>
      <p:sp>
        <p:nvSpPr>
          <p:cNvPr id="16" name="Text 9"/>
          <p:cNvSpPr/>
          <p:nvPr/>
        </p:nvSpPr>
        <p:spPr>
          <a:xfrm>
            <a:off x="754737" y="6825020"/>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Postman</a:t>
            </a:r>
            <a:endParaRPr lang="en-US" sz="2000" dirty="0"/>
          </a:p>
        </p:txBody>
      </p:sp>
      <p:sp>
        <p:nvSpPr>
          <p:cNvPr id="17" name="Text 10"/>
          <p:cNvSpPr/>
          <p:nvPr/>
        </p:nvSpPr>
        <p:spPr>
          <a:xfrm>
            <a:off x="754737" y="729126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Công cụ kiểm thử API, mô phỏng dữ liệu.</a:t>
            </a:r>
            <a:endParaRPr lang="en-US" sz="2000" dirty="0"/>
          </a:p>
        </p:txBody>
      </p:sp>
      <p:pic>
        <p:nvPicPr>
          <p:cNvPr id="18" name="Image 5" descr="preencoded.png"/>
          <p:cNvPicPr>
            <a:picLocks noChangeAspect="1"/>
          </p:cNvPicPr>
          <p:nvPr/>
        </p:nvPicPr>
        <p:blipFill>
          <a:blip r:embed="rId8"/>
          <a:stretch>
            <a:fillRect/>
          </a:stretch>
        </p:blipFill>
        <p:spPr>
          <a:xfrm>
            <a:off x="7449979" y="6016347"/>
            <a:ext cx="539115" cy="539115"/>
          </a:xfrm>
          <a:prstGeom prst="rect">
            <a:avLst/>
          </a:prstGeom>
        </p:spPr>
      </p:pic>
      <p:sp>
        <p:nvSpPr>
          <p:cNvPr id="19" name="Text 11"/>
          <p:cNvSpPr/>
          <p:nvPr/>
        </p:nvSpPr>
        <p:spPr>
          <a:xfrm>
            <a:off x="7449979" y="6825020"/>
            <a:ext cx="2695575" cy="336947"/>
          </a:xfrm>
          <a:prstGeom prst="rect">
            <a:avLst/>
          </a:prstGeom>
          <a:noFill/>
          <a:ln/>
        </p:spPr>
        <p:txBody>
          <a:bodyPr wrap="none" lIns="0" tIns="0" rIns="0" bIns="0" rtlCol="0" anchor="t"/>
          <a:lstStyle/>
          <a:p>
            <a:pPr marL="0" indent="0" algn="l">
              <a:lnSpc>
                <a:spcPts val="2650"/>
              </a:lnSpc>
              <a:buNone/>
            </a:pPr>
            <a:r>
              <a:rPr lang="en-US" sz="2000" dirty="0">
                <a:solidFill>
                  <a:srgbClr val="454240"/>
                </a:solidFill>
                <a:latin typeface="Libre Baskerville" pitchFamily="34" charset="0"/>
                <a:ea typeface="Libre Baskerville" pitchFamily="34" charset="-122"/>
                <a:cs typeface="Libre Baskerville" pitchFamily="34" charset="-120"/>
              </a:rPr>
              <a:t>Swagger</a:t>
            </a:r>
            <a:endParaRPr lang="en-US" sz="2000" dirty="0"/>
          </a:p>
        </p:txBody>
      </p:sp>
      <p:sp>
        <p:nvSpPr>
          <p:cNvPr id="20" name="Text 12"/>
          <p:cNvSpPr/>
          <p:nvPr/>
        </p:nvSpPr>
        <p:spPr>
          <a:xfrm>
            <a:off x="7449979" y="7291268"/>
            <a:ext cx="6425684" cy="344924"/>
          </a:xfrm>
          <a:prstGeom prst="rect">
            <a:avLst/>
          </a:prstGeom>
          <a:noFill/>
          <a:ln/>
        </p:spPr>
        <p:txBody>
          <a:bodyPr wrap="none" lIns="0" tIns="0" rIns="0" bIns="0" rtlCol="0" anchor="t"/>
          <a:lstStyle/>
          <a:p>
            <a:pPr marL="0" indent="0" algn="l">
              <a:lnSpc>
                <a:spcPts val="2700"/>
              </a:lnSpc>
              <a:buNone/>
            </a:pPr>
            <a:r>
              <a:rPr lang="en-US" sz="2000" dirty="0">
                <a:solidFill>
                  <a:srgbClr val="454240"/>
                </a:solidFill>
                <a:latin typeface="DM Sans" pitchFamily="34" charset="0"/>
                <a:ea typeface="DM Sans" pitchFamily="34" charset="-122"/>
                <a:cs typeface="DM Sans" pitchFamily="34" charset="-120"/>
              </a:rPr>
              <a:t>Tài liệu hóa các API, hỗ trợ phát triển đồng bộ.</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40669"/>
            <a:ext cx="7955280" cy="708779"/>
          </a:xfrm>
          <a:prstGeom prst="rect">
            <a:avLst/>
          </a:prstGeom>
          <a:noFill/>
          <a:ln/>
        </p:spPr>
        <p:txBody>
          <a:bodyPr wrap="none" lIns="0" tIns="0" rIns="0" bIns="0" rtlCol="0" anchor="t"/>
          <a:lstStyle/>
          <a:p>
            <a:pPr marL="0" indent="0" algn="l">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Kiến trúc tổng thể hệ thống</a:t>
            </a:r>
            <a:endParaRPr lang="en-US" sz="4450" b="1" dirty="0"/>
          </a:p>
        </p:txBody>
      </p:sp>
      <p:pic>
        <p:nvPicPr>
          <p:cNvPr id="3" name="Image 0" descr="preencoded.png"/>
          <p:cNvPicPr>
            <a:picLocks noChangeAspect="1"/>
          </p:cNvPicPr>
          <p:nvPr/>
        </p:nvPicPr>
        <p:blipFill>
          <a:blip r:embed="rId3"/>
          <a:stretch>
            <a:fillRect/>
          </a:stretch>
        </p:blipFill>
        <p:spPr>
          <a:xfrm>
            <a:off x="793790" y="2844760"/>
            <a:ext cx="4831080" cy="3589020"/>
          </a:xfrm>
          <a:prstGeom prst="rect">
            <a:avLst/>
          </a:prstGeom>
        </p:spPr>
      </p:pic>
      <p:sp>
        <p:nvSpPr>
          <p:cNvPr id="4" name="Text 1"/>
          <p:cNvSpPr/>
          <p:nvPr/>
        </p:nvSpPr>
        <p:spPr>
          <a:xfrm>
            <a:off x="7315198" y="2684676"/>
            <a:ext cx="6244709" cy="1095558"/>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solidFill>
                  <a:srgbClr val="454240"/>
                </a:solidFill>
                <a:latin typeface="Times New Roman" panose="02020603050405020304" pitchFamily="18" charset="0"/>
                <a:ea typeface="DM Sans" pitchFamily="34" charset="-122"/>
                <a:cs typeface="Times New Roman" panose="02020603050405020304" pitchFamily="18" charset="0"/>
              </a:rPr>
              <a:t>Giao diện người dùng (Frontend – React):</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 Lớp tương tác trực tiếp với người dùng, xây dựng bằng React.</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7315199" y="3780234"/>
            <a:ext cx="6244709" cy="725805"/>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solidFill>
                  <a:srgbClr val="454240"/>
                </a:solidFill>
                <a:latin typeface="Times New Roman" panose="02020603050405020304" pitchFamily="18" charset="0"/>
                <a:ea typeface="DM Sans" pitchFamily="34" charset="-122"/>
                <a:cs typeface="Times New Roman" panose="02020603050405020304" pitchFamily="18" charset="0"/>
              </a:rPr>
              <a:t>API trung gian:</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 Cầu nối giao tiếp giữa frontend và backend, tuân thủ RESTful.</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315200" y="4766786"/>
            <a:ext cx="6244709" cy="725805"/>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solidFill>
                  <a:srgbClr val="454240"/>
                </a:solidFill>
                <a:latin typeface="Times New Roman" panose="02020603050405020304" pitchFamily="18" charset="0"/>
                <a:ea typeface="DM Sans" pitchFamily="34" charset="-122"/>
                <a:cs typeface="Times New Roman" panose="02020603050405020304" pitchFamily="18" charset="0"/>
              </a:rPr>
              <a:t>Xử lý nghiệp vụ (Backend – Node.js + Express):</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 Bộ não hệ thống, xử lý logic phía máy chủ.</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359612" y="5910587"/>
            <a:ext cx="6244709" cy="725805"/>
          </a:xfrm>
          <a:prstGeom prst="rect">
            <a:avLst/>
          </a:prstGeom>
          <a:noFill/>
          <a:ln/>
        </p:spPr>
        <p:txBody>
          <a:bodyPr wrap="square" lIns="0" tIns="0" rIns="0" bIns="0" rtlCol="0" anchor="t"/>
          <a:lstStyle/>
          <a:p>
            <a:pPr marL="342900" indent="-342900" algn="just">
              <a:lnSpc>
                <a:spcPts val="2850"/>
              </a:lnSpc>
              <a:buSzPct val="100000"/>
              <a:buChar char="•"/>
            </a:pPr>
            <a:r>
              <a:rPr lang="en-US" sz="2400" b="1" dirty="0">
                <a:solidFill>
                  <a:srgbClr val="454240"/>
                </a:solidFill>
                <a:latin typeface="Times New Roman" panose="02020603050405020304" pitchFamily="18" charset="0"/>
                <a:ea typeface="DM Sans" pitchFamily="34" charset="-122"/>
                <a:cs typeface="Times New Roman" panose="02020603050405020304" pitchFamily="18" charset="0"/>
              </a:rPr>
              <a:t>Hệ quản trị dữ liệu (MongoDB):</a:t>
            </a:r>
            <a:r>
              <a:rPr lang="en-US" sz="2400" dirty="0">
                <a:solidFill>
                  <a:srgbClr val="454240"/>
                </a:solidFill>
                <a:latin typeface="Times New Roman" panose="02020603050405020304" pitchFamily="18" charset="0"/>
                <a:ea typeface="DM Sans" pitchFamily="34" charset="-122"/>
                <a:cs typeface="Times New Roman" panose="02020603050405020304" pitchFamily="18" charset="0"/>
              </a:rPr>
              <a:t> Lưu trữ dữ liệu người dùng, sản phẩm, đơn hàng.</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3999" y="0"/>
            <a:ext cx="5037513" cy="8229600"/>
          </a:xfrm>
          <a:prstGeom prst="rect">
            <a:avLst/>
          </a:prstGeom>
        </p:spPr>
      </p:pic>
      <p:sp>
        <p:nvSpPr>
          <p:cNvPr id="3" name="Text 0"/>
          <p:cNvSpPr/>
          <p:nvPr/>
        </p:nvSpPr>
        <p:spPr>
          <a:xfrm>
            <a:off x="594283" y="3048714"/>
            <a:ext cx="7556421" cy="1066086"/>
          </a:xfrm>
          <a:prstGeom prst="rect">
            <a:avLst/>
          </a:prstGeom>
          <a:noFill/>
          <a:ln/>
        </p:spPr>
        <p:txBody>
          <a:bodyPr wrap="square" lIns="0" tIns="0" rIns="0" bIns="0" rtlCol="0" anchor="t"/>
          <a:lstStyle/>
          <a:p>
            <a:pPr marL="0" indent="0" algn="l">
              <a:lnSpc>
                <a:spcPts val="5550"/>
              </a:lnSpc>
              <a:buNone/>
            </a:pPr>
            <a:r>
              <a:rPr lang="en-US" sz="4450" b="1" dirty="0">
                <a:solidFill>
                  <a:srgbClr val="5C4E3D"/>
                </a:solidFill>
                <a:latin typeface="Times New Roman" panose="02020603050405020304" pitchFamily="18" charset="0"/>
                <a:ea typeface="Libre Baskerville" pitchFamily="34" charset="-122"/>
                <a:cs typeface="Times New Roman" panose="02020603050405020304" pitchFamily="18" charset="0"/>
              </a:rPr>
              <a:t>Thiết kế cơ sở dữ liệu (ERD)</a:t>
            </a:r>
            <a:endParaRPr lang="en-US" sz="4450" b="1" dirty="0">
              <a:latin typeface="Times New Roman" panose="02020603050405020304" pitchFamily="18" charset="0"/>
              <a:cs typeface="Times New Roman" panose="02020603050405020304" pitchFamily="18" charset="0"/>
            </a:endParaRPr>
          </a:p>
        </p:txBody>
      </p:sp>
      <p:sp>
        <p:nvSpPr>
          <p:cNvPr id="4" name="Text 1"/>
          <p:cNvSpPr/>
          <p:nvPr/>
        </p:nvSpPr>
        <p:spPr>
          <a:xfrm>
            <a:off x="594284" y="4290536"/>
            <a:ext cx="7556421" cy="1238087"/>
          </a:xfrm>
          <a:prstGeom prst="rect">
            <a:avLst/>
          </a:prstGeom>
          <a:noFill/>
          <a:ln/>
        </p:spPr>
        <p:txBody>
          <a:bodyPr wrap="square" lIns="0" tIns="0" rIns="0" bIns="0" rtlCol="0" anchor="t"/>
          <a:lstStyle/>
          <a:p>
            <a:pPr marL="0" indent="0" algn="just">
              <a:lnSpc>
                <a:spcPts val="2850"/>
              </a:lnSpc>
              <a:buNone/>
            </a:pPr>
            <a:r>
              <a:rPr lang="en-US" sz="2800" dirty="0">
                <a:solidFill>
                  <a:srgbClr val="454240"/>
                </a:solidFill>
                <a:latin typeface="Times New Roman" panose="02020603050405020304" pitchFamily="18" charset="0"/>
                <a:ea typeface="DM Sans" pitchFamily="34" charset="-122"/>
                <a:cs typeface="Times New Roman" panose="02020603050405020304" pitchFamily="18" charset="0"/>
              </a:rPr>
              <a:t>Dữ liệu được tổ chức theo từng nhóm chức năng: người dùng, sản phẩm, đơn hàng, giỏ hàng, đánh giá, danh mục, banner.</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9827" y="408384"/>
            <a:ext cx="4731068" cy="464106"/>
          </a:xfrm>
          <a:prstGeom prst="rect">
            <a:avLst/>
          </a:prstGeom>
          <a:noFill/>
          <a:ln/>
        </p:spPr>
        <p:txBody>
          <a:bodyPr wrap="none" lIns="0" tIns="0" rIns="0" bIns="0" rtlCol="0" anchor="t"/>
          <a:lstStyle/>
          <a:p>
            <a:pPr marL="0" indent="0" algn="just">
              <a:lnSpc>
                <a:spcPts val="3650"/>
              </a:lnSpc>
              <a:buNone/>
            </a:pPr>
            <a:r>
              <a:rPr lang="en-US" sz="2800" b="1" dirty="0">
                <a:solidFill>
                  <a:srgbClr val="5C4E3D"/>
                </a:solidFill>
                <a:latin typeface="Times New Roman" panose="02020603050405020304" pitchFamily="18" charset="0"/>
                <a:ea typeface="Libre Baskerville" pitchFamily="34" charset="-122"/>
                <a:cs typeface="Times New Roman" panose="02020603050405020304" pitchFamily="18" charset="0"/>
              </a:rPr>
              <a:t>Thiết kế API và giao diện</a:t>
            </a:r>
            <a:endParaRPr lang="en-US" sz="2800" b="1" dirty="0">
              <a:latin typeface="Times New Roman" panose="02020603050405020304" pitchFamily="18" charset="0"/>
              <a:cs typeface="Times New Roman" panose="02020603050405020304" pitchFamily="18" charset="0"/>
            </a:endParaRPr>
          </a:p>
        </p:txBody>
      </p:sp>
      <p:sp>
        <p:nvSpPr>
          <p:cNvPr id="3" name="Text 1"/>
          <p:cNvSpPr/>
          <p:nvPr/>
        </p:nvSpPr>
        <p:spPr>
          <a:xfrm>
            <a:off x="519827" y="1243727"/>
            <a:ext cx="1856542" cy="231934"/>
          </a:xfrm>
          <a:prstGeom prst="rect">
            <a:avLst/>
          </a:prstGeom>
          <a:noFill/>
          <a:ln/>
        </p:spPr>
        <p:txBody>
          <a:bodyPr wrap="none" lIns="0" tIns="0" rIns="0" bIns="0" rtlCol="0" anchor="t"/>
          <a:lstStyle/>
          <a:p>
            <a:pPr marL="0" indent="0" algn="just">
              <a:lnSpc>
                <a:spcPts val="1800"/>
              </a:lnSpc>
              <a:buNone/>
            </a:pPr>
            <a:r>
              <a:rPr lang="en-US" dirty="0">
                <a:solidFill>
                  <a:srgbClr val="5C4E3D"/>
                </a:solidFill>
                <a:latin typeface="Times New Roman" panose="02020603050405020304" pitchFamily="18" charset="0"/>
                <a:ea typeface="Libre Baskerville" pitchFamily="34" charset="-122"/>
                <a:cs typeface="Times New Roman" panose="02020603050405020304" pitchFamily="18" charset="0"/>
              </a:rPr>
              <a:t>Thiết kế API</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519827" y="1624132"/>
            <a:ext cx="6614279" cy="712589"/>
          </a:xfrm>
          <a:prstGeom prst="rect">
            <a:avLst/>
          </a:prstGeom>
          <a:noFill/>
          <a:ln/>
        </p:spPr>
        <p:txBody>
          <a:bodyPr wrap="square" lIns="0" tIns="0" rIns="0" bIns="0" rtlCol="0" anchor="t"/>
          <a:lstStyle/>
          <a:p>
            <a:pPr marL="0" indent="0" algn="just">
              <a:lnSpc>
                <a:spcPts val="1850"/>
              </a:lnSpc>
              <a:buNone/>
            </a:pPr>
            <a:r>
              <a:rPr lang="en-US" dirty="0">
                <a:solidFill>
                  <a:srgbClr val="454240"/>
                </a:solidFill>
                <a:latin typeface="Times New Roman" panose="02020603050405020304" pitchFamily="18" charset="0"/>
                <a:ea typeface="DM Sans" pitchFamily="34" charset="-122"/>
                <a:cs typeface="Times New Roman" panose="02020603050405020304" pitchFamily="18" charset="0"/>
              </a:rPr>
              <a:t>API được thiết kế dựa trên nguyên tắc RESTful, sử dụng các phương thức HTTP (GET, POST, PUT, DELETE) đúng mục đích. Các endpoint được tổ chức rõ ràng theo từng nhóm chức năng nghiệp vụ.</a:t>
            </a:r>
            <a:endParaRPr lang="en-US"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19827" y="2503765"/>
            <a:ext cx="6614279" cy="6614279"/>
          </a:xfrm>
          <a:prstGeom prst="rect">
            <a:avLst/>
          </a:prstGeom>
        </p:spPr>
      </p:pic>
      <p:sp>
        <p:nvSpPr>
          <p:cNvPr id="6" name="Text 3"/>
          <p:cNvSpPr/>
          <p:nvPr/>
        </p:nvSpPr>
        <p:spPr>
          <a:xfrm>
            <a:off x="7503914" y="1243727"/>
            <a:ext cx="2522220" cy="231934"/>
          </a:xfrm>
          <a:prstGeom prst="rect">
            <a:avLst/>
          </a:prstGeom>
          <a:noFill/>
          <a:ln/>
        </p:spPr>
        <p:txBody>
          <a:bodyPr wrap="none" lIns="0" tIns="0" rIns="0" bIns="0" rtlCol="0" anchor="t"/>
          <a:lstStyle/>
          <a:p>
            <a:pPr marL="0" indent="0" algn="just">
              <a:lnSpc>
                <a:spcPts val="1800"/>
              </a:lnSpc>
              <a:buNone/>
            </a:pPr>
            <a:r>
              <a:rPr lang="en-US" dirty="0">
                <a:solidFill>
                  <a:srgbClr val="5C4E3D"/>
                </a:solidFill>
                <a:latin typeface="Times New Roman" panose="02020603050405020304" pitchFamily="18" charset="0"/>
                <a:ea typeface="Libre Baskerville" pitchFamily="34" charset="-122"/>
                <a:cs typeface="Times New Roman" panose="02020603050405020304" pitchFamily="18" charset="0"/>
              </a:rPr>
              <a:t>Thiết kế giao diện (UI/UX)</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7503914" y="1624132"/>
            <a:ext cx="6614279" cy="475059"/>
          </a:xfrm>
          <a:prstGeom prst="rect">
            <a:avLst/>
          </a:prstGeom>
          <a:noFill/>
          <a:ln/>
        </p:spPr>
        <p:txBody>
          <a:bodyPr wrap="square" lIns="0" tIns="0" rIns="0" bIns="0" rtlCol="0" anchor="t"/>
          <a:lstStyle/>
          <a:p>
            <a:pPr marL="0" indent="0" algn="just">
              <a:lnSpc>
                <a:spcPts val="1850"/>
              </a:lnSpc>
              <a:buNone/>
            </a:pPr>
            <a:r>
              <a:rPr lang="en-US" dirty="0">
                <a:solidFill>
                  <a:srgbClr val="454240"/>
                </a:solidFill>
                <a:latin typeface="Times New Roman" panose="02020603050405020304" pitchFamily="18" charset="0"/>
                <a:ea typeface="DM Sans" pitchFamily="34" charset="-122"/>
                <a:cs typeface="Times New Roman" panose="02020603050405020304" pitchFamily="18" charset="0"/>
              </a:rPr>
              <a:t>Giao diện người dùng được thiết kế trực quan, thân thiện, đảm bảo trải nghiệm tốt nhất cho khách hàng.</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503914" y="2266236"/>
            <a:ext cx="4945380" cy="29641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762</Words>
  <Application>Microsoft Office PowerPoint</Application>
  <PresentationFormat>Custom</PresentationFormat>
  <Paragraphs>65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Times New Roman</vt:lpstr>
      <vt:lpstr>Arial</vt:lpstr>
      <vt:lpstr>Libre Baskerville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Windows 10</cp:lastModifiedBy>
  <cp:revision>2</cp:revision>
  <dcterms:created xsi:type="dcterms:W3CDTF">2025-07-25T08:27:03Z</dcterms:created>
  <dcterms:modified xsi:type="dcterms:W3CDTF">2025-08-08T07:28:21Z</dcterms:modified>
</cp:coreProperties>
</file>